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6" r:id="rId2"/>
    <p:sldId id="281" r:id="rId3"/>
    <p:sldId id="276" r:id="rId4"/>
    <p:sldId id="271" r:id="rId5"/>
    <p:sldId id="278" r:id="rId6"/>
    <p:sldId id="279" r:id="rId7"/>
    <p:sldId id="280" r:id="rId8"/>
    <p:sldId id="282" r:id="rId9"/>
    <p:sldId id="283" r:id="rId10"/>
    <p:sldId id="284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4/20/2020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4/20/2020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4/20/2020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4/20/2020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4/20/2020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4/20/2020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4/20/2020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4/20/2020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Сличности и разлике међу биљкама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Први разред </a:t>
            </a:r>
          </a:p>
          <a:p>
            <a:r>
              <a:rPr lang="sr-Cyrl-RS" dirty="0"/>
              <a:t>Јасмина Паучковић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D29B6-C0ED-468B-933B-72CFDB7D3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Зимзелене биљке и зими задржавају своје лишће зелене боје.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43AE0C-B288-4D69-B8BA-780CC86D0D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15" y="2172114"/>
            <a:ext cx="2789342" cy="278934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727FC1-3616-435B-AA0E-CB608A11A8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244" y="1845599"/>
            <a:ext cx="3150739" cy="3193126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8B4434-2307-42BD-812A-C72F60535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602" y="4229100"/>
            <a:ext cx="3150739" cy="200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5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10ECC-5EA9-4A24-896E-E3EF9742F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Сличности и разлике међу биљкама</a:t>
            </a:r>
            <a:br>
              <a:rPr lang="sr-Cyrl-RS" dirty="0"/>
            </a:br>
            <a:r>
              <a:rPr lang="sr-Cyrl-RS" sz="1600" dirty="0"/>
              <a:t>(запиши у свеску)</a:t>
            </a:r>
            <a:endParaRPr lang="en-US" sz="1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06141A3-A23A-491E-B633-40CC33568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/>
              <a:t>Биљке имају: корен, стабло, лист, цвет</a:t>
            </a:r>
            <a:r>
              <a:rPr lang="sr-Cyrl-RS"/>
              <a:t>, плод </a:t>
            </a:r>
            <a:r>
              <a:rPr lang="sr-Cyrl-RS" dirty="0"/>
              <a:t>и семе.</a:t>
            </a:r>
          </a:p>
          <a:p>
            <a:r>
              <a:rPr lang="sr-Cyrl-RS" dirty="0"/>
              <a:t>Стабло може бити зељасто или дрвенасто. Мекано и зелено стабло имају: парадајз, краставац, трава, маслачак, бегонија... Тврдо стабло, најчешће браон боје имају дрвеће и жбуње.</a:t>
            </a:r>
          </a:p>
          <a:p>
            <a:r>
              <a:rPr lang="sr-Cyrl-RS" dirty="0"/>
              <a:t>Лишће: пљоснато, различитих облика,које мења боју и опада у јесен имају листопадне биљке (храст, кестен, бреза...). Зимзелене биљке имају танко, дугуљасто лишће, које личи на иглице и задржава се током целе године.</a:t>
            </a:r>
          </a:p>
          <a:p>
            <a:r>
              <a:rPr lang="sr-Cyrl-RS" dirty="0"/>
              <a:t>Плодови углавном добијају имена од биљака на којим расту. Изузетак чине леска-лешник, храст-жир...</a:t>
            </a:r>
          </a:p>
          <a:p>
            <a:pPr marL="45720" indent="0">
              <a:buNone/>
            </a:pPr>
            <a:r>
              <a:rPr lang="sr-Cyrl-RS" dirty="0">
                <a:solidFill>
                  <a:schemeClr val="accent5"/>
                </a:solidFill>
              </a:rPr>
              <a:t>Одговори на питања из одељка ,,Провери своје знање’’,уџбеник, стр.89. Уради у радној свесци стр.32-33.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5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Биљке у већини случајева имају ове делове: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/>
              <a:t>Корен (држи их причвршћене за подлогу и допрема храну и воду из земљишта);</a:t>
            </a:r>
            <a:endParaRPr lang="en-US" dirty="0"/>
          </a:p>
          <a:p>
            <a:r>
              <a:rPr lang="sr-Cyrl-RS" dirty="0"/>
              <a:t>Стабло (може бити зељасто или дрвенасто);</a:t>
            </a:r>
            <a:endParaRPr lang="en-US" dirty="0"/>
          </a:p>
          <a:p>
            <a:r>
              <a:rPr lang="sr-Cyrl-RS" dirty="0"/>
              <a:t>Лишће (листопадном дрвећу лишће опада у јесен, а четинарском четине остају током целе године);</a:t>
            </a:r>
          </a:p>
          <a:p>
            <a:r>
              <a:rPr lang="sr-Cyrl-RS" dirty="0"/>
              <a:t>Цвет (већина биљака из цвета развија лепе плодове које човек користи у исхрани);</a:t>
            </a:r>
          </a:p>
          <a:p>
            <a:r>
              <a:rPr lang="sr-Cyrl-RS" dirty="0"/>
              <a:t>Плод (назив плода и биљке је најчешће исти, а служи као храна људима или животињама);</a:t>
            </a:r>
          </a:p>
          <a:p>
            <a:r>
              <a:rPr lang="sr-Cyrl-RS" dirty="0"/>
              <a:t>Семе(налази се у плоду и служи за размножавање-из њега када се посади ниче нова биљка).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6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10ECC-5EA9-4A24-896E-E3EF9742F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719808"/>
          </a:xfrm>
        </p:spPr>
        <p:txBody>
          <a:bodyPr/>
          <a:lstStyle/>
          <a:p>
            <a:r>
              <a:rPr lang="sr-Cyrl-RS" dirty="0"/>
              <a:t>Делови биљке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156477-B856-413C-A5E3-8B04B02AB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48" y="1285462"/>
            <a:ext cx="8362121" cy="5572538"/>
          </a:xfrm>
        </p:spPr>
      </p:pic>
    </p:spTree>
    <p:extLst>
      <p:ext uri="{BB962C8B-B14F-4D97-AF65-F5344CB8AC3E}">
        <p14:creationId xmlns:p14="http://schemas.microsoft.com/office/powerpoint/2010/main" val="14656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Погледај и уочи шта је заједничко овим биљкама и по чему се оне разикују.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Јабука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/>
              <a:t>Кајсија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032D77-5F4D-46E7-8CCE-1B727CE8AC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83758" y="3069182"/>
            <a:ext cx="4826542" cy="2714929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36EB8A-4B41-4089-90B7-6B0EDEC5BD8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3069183"/>
            <a:ext cx="4835752" cy="271492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AB333E-DC31-4B31-BA0A-E6FA9E333CC9}"/>
              </a:ext>
            </a:extLst>
          </p:cNvPr>
          <p:cNvSpPr txBox="1"/>
          <p:nvPr/>
        </p:nvSpPr>
        <p:spPr>
          <a:xfrm>
            <a:off x="5645426" y="5784112"/>
            <a:ext cx="95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08911-4230-4171-AB35-963EEADD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изгледају делови ове биљке?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41B4B2-7373-47D4-A058-CA67A5A814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06" y="2033587"/>
            <a:ext cx="3857625" cy="385762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C8F8A6-7E87-4924-8BB7-5F4D2F3970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70" y="1905707"/>
            <a:ext cx="3460919" cy="41148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90A35E-D199-41A5-A08E-9F0073CAF086}"/>
              </a:ext>
            </a:extLst>
          </p:cNvPr>
          <p:cNvSpPr txBox="1"/>
          <p:nvPr/>
        </p:nvSpPr>
        <p:spPr>
          <a:xfrm>
            <a:off x="7169426" y="5632174"/>
            <a:ext cx="9276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/>
              <a:t>корен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4CE8DC-25A5-41BF-BA55-B8152C476392}"/>
              </a:ext>
            </a:extLst>
          </p:cNvPr>
          <p:cNvSpPr txBox="1"/>
          <p:nvPr/>
        </p:nvSpPr>
        <p:spPr>
          <a:xfrm>
            <a:off x="9236765" y="1708653"/>
            <a:ext cx="9939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/>
              <a:t>стабло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971F44-3B02-40B0-9B56-38ABA3CC2C15}"/>
              </a:ext>
            </a:extLst>
          </p:cNvPr>
          <p:cNvSpPr txBox="1"/>
          <p:nvPr/>
        </p:nvSpPr>
        <p:spPr>
          <a:xfrm>
            <a:off x="8229600" y="2981739"/>
            <a:ext cx="87464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/>
              <a:t>лист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52EA22-ED36-46FE-827F-1C8D315E5B1A}"/>
              </a:ext>
            </a:extLst>
          </p:cNvPr>
          <p:cNvSpPr txBox="1"/>
          <p:nvPr/>
        </p:nvSpPr>
        <p:spPr>
          <a:xfrm>
            <a:off x="9634330" y="4982817"/>
            <a:ext cx="7677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/>
              <a:t>семе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1F0541-4876-4923-A601-69A3889A8D5C}"/>
              </a:ext>
            </a:extLst>
          </p:cNvPr>
          <p:cNvSpPr txBox="1"/>
          <p:nvPr/>
        </p:nvSpPr>
        <p:spPr>
          <a:xfrm>
            <a:off x="5804452" y="2851653"/>
            <a:ext cx="7400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/>
              <a:t>цвет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A29EFF-07E4-4763-8E1D-1268910B651C}"/>
              </a:ext>
            </a:extLst>
          </p:cNvPr>
          <p:cNvSpPr txBox="1"/>
          <p:nvPr/>
        </p:nvSpPr>
        <p:spPr>
          <a:xfrm>
            <a:off x="10005389" y="3351071"/>
            <a:ext cx="78398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/>
              <a:t>плод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BF85-8BE5-45C7-855E-5ADE24E9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772" y="1047751"/>
            <a:ext cx="3200400" cy="489502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Парадајз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A4DCB6-92FB-48C1-BF02-259332693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047750"/>
            <a:ext cx="6350000" cy="47625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1A11A-1745-4546-ABCC-D88C35DC5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97724" y="1704070"/>
            <a:ext cx="3203448" cy="3318504"/>
          </a:xfrm>
        </p:spPr>
        <p:txBody>
          <a:bodyPr>
            <a:normAutofit/>
          </a:bodyPr>
          <a:lstStyle/>
          <a:p>
            <a:endParaRPr lang="sr-Cyrl-RS" dirty="0"/>
          </a:p>
          <a:p>
            <a:r>
              <a:rPr lang="sr-Cyrl-RS" dirty="0"/>
              <a:t>Које боје је стабло парадајза?</a:t>
            </a:r>
          </a:p>
          <a:p>
            <a:r>
              <a:rPr lang="sr-Cyrl-RS" dirty="0"/>
              <a:t>Којим биљкама припада парадајз, зимзеленим или дрвенастим?</a:t>
            </a:r>
          </a:p>
          <a:p>
            <a:r>
              <a:rPr lang="sr-Cyrl-RS" dirty="0"/>
              <a:t>Да ли је стабло парадајза високо као стабло јабуке?</a:t>
            </a:r>
          </a:p>
          <a:p>
            <a:r>
              <a:rPr lang="sr-Cyrl-RS" dirty="0"/>
              <a:t>Плод се користи за...</a:t>
            </a:r>
          </a:p>
          <a:p>
            <a:r>
              <a:rPr lang="sr-Cyrl-RS" dirty="0"/>
              <a:t>Где се крије семе?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7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95902-A973-463B-AE50-093CF3EB6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248" y="1378226"/>
            <a:ext cx="3200400" cy="940904"/>
          </a:xfrm>
        </p:spPr>
        <p:txBody>
          <a:bodyPr>
            <a:normAutofit/>
          </a:bodyPr>
          <a:lstStyle/>
          <a:p>
            <a:r>
              <a:rPr lang="sr-Cyrl-RS" dirty="0"/>
              <a:t>Бегонија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0AE7E9-E0E0-41B9-BE12-0CB9023DD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5181600" cy="51816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13E0F-0775-4410-8168-942D4C6B5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40751" y="2557670"/>
            <a:ext cx="3471805" cy="3366052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/>
              <a:t>Којим биљкама припада?</a:t>
            </a:r>
          </a:p>
          <a:p>
            <a:endParaRPr lang="sr-Cyrl-RS" dirty="0"/>
          </a:p>
          <a:p>
            <a:r>
              <a:rPr lang="sr-Cyrl-RS" dirty="0"/>
              <a:t>Ово је зељаста, украсна биљка. </a:t>
            </a:r>
          </a:p>
          <a:p>
            <a:endParaRPr lang="sr-Cyrl-RS" dirty="0"/>
          </a:p>
          <a:p>
            <a:r>
              <a:rPr lang="sr-Cyrl-RS" dirty="0"/>
              <a:t>Сади се у вртовима, на терасама и често украшава прозоре љубитеља цвећа.</a:t>
            </a:r>
          </a:p>
          <a:p>
            <a:endParaRPr lang="sr-Cyrl-RS" dirty="0"/>
          </a:p>
          <a:p>
            <a:r>
              <a:rPr lang="sr-Cyrl-RS" dirty="0"/>
              <a:t>Ако добро погледаш уочићеш да цветови падају низ саксију. </a:t>
            </a:r>
          </a:p>
          <a:p>
            <a:endParaRPr lang="sr-Cyrl-RS" dirty="0"/>
          </a:p>
          <a:p>
            <a:r>
              <a:rPr lang="sr-Cyrl-RS" dirty="0"/>
              <a:t>Ово је висећа бегонија.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6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E468-16A8-41D0-B625-79A22D5B7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8" y="565653"/>
            <a:ext cx="9276522" cy="683106"/>
          </a:xfrm>
        </p:spPr>
        <p:txBody>
          <a:bodyPr>
            <a:normAutofit/>
          </a:bodyPr>
          <a:lstStyle/>
          <a:p>
            <a:r>
              <a:rPr lang="sr-Cyrl-RS" sz="2800" dirty="0"/>
              <a:t>Називи неких биљака и њихових плодова нису исти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1CE40-6DEE-4F96-A58C-65BAD02BE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Леска и лешник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6C7D2D-43AA-4249-84EF-10F4500186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46873"/>
            <a:ext cx="4389438" cy="291367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3355AB-D2B3-462D-9A9F-1DE9AD3D8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/>
              <a:t>Храст и жир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07EBE56-483A-469C-BF14-9ED1640B688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94" y="2846873"/>
            <a:ext cx="4548575" cy="2913678"/>
          </a:xfrm>
        </p:spPr>
      </p:pic>
    </p:spTree>
    <p:extLst>
      <p:ext uri="{BB962C8B-B14F-4D97-AF65-F5344CB8AC3E}">
        <p14:creationId xmlns:p14="http://schemas.microsoft.com/office/powerpoint/2010/main" val="5195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E05E3-8BE3-486A-AB2C-08995B600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Лишће листопадног дрвећа у јесен мења боју и опада.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C225D1-9845-4201-8299-E64CFA0732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56349"/>
            <a:ext cx="4389438" cy="341210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CED9E2-4AA4-433C-B8FC-3B76D0542D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22" y="2166415"/>
            <a:ext cx="3193774" cy="4311595"/>
          </a:xfrm>
        </p:spPr>
      </p:pic>
    </p:spTree>
    <p:extLst>
      <p:ext uri="{BB962C8B-B14F-4D97-AF65-F5344CB8AC3E}">
        <p14:creationId xmlns:p14="http://schemas.microsoft.com/office/powerpoint/2010/main" val="305965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103</TotalTime>
  <Words>393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Schoolbook</vt:lpstr>
      <vt:lpstr>FLOWERS 16X9</vt:lpstr>
      <vt:lpstr>Сличности и разлике међу биљкама</vt:lpstr>
      <vt:lpstr>Биљке у већини случајева имају ове делове:</vt:lpstr>
      <vt:lpstr>Делови биљке</vt:lpstr>
      <vt:lpstr>Погледај и уочи шта је заједничко овим биљкама и по чему се оне разикују.</vt:lpstr>
      <vt:lpstr>Како изгледају делови ове биљке?</vt:lpstr>
      <vt:lpstr>Парадајз </vt:lpstr>
      <vt:lpstr>Бегонија </vt:lpstr>
      <vt:lpstr>Називи неких биљака и њихових плодова нису исти</vt:lpstr>
      <vt:lpstr>Лишће листопадног дрвећа у јесен мења боју и опада.</vt:lpstr>
      <vt:lpstr>Зимзелене биљке и зими задржавају своје лишће зелене боје.</vt:lpstr>
      <vt:lpstr>Сличности и разлике међу биљкама (запиши у свеску)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Сличности и разлике међу биљкама</dc:title>
  <dc:creator>Jasmina Paučković</dc:creator>
  <cp:lastModifiedBy>Jasmina Paučković</cp:lastModifiedBy>
  <cp:revision>10</cp:revision>
  <dcterms:created xsi:type="dcterms:W3CDTF">2020-04-20T00:11:03Z</dcterms:created>
  <dcterms:modified xsi:type="dcterms:W3CDTF">2020-04-20T09:38:26Z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